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8"/>
  </p:notesMasterIdLst>
  <p:sldIdLst>
    <p:sldId id="256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78" r:id="rId12"/>
    <p:sldId id="279" r:id="rId13"/>
    <p:sldId id="270" r:id="rId14"/>
    <p:sldId id="286" r:id="rId15"/>
    <p:sldId id="277" r:id="rId16"/>
    <p:sldId id="269" r:id="rId17"/>
    <p:sldId id="273" r:id="rId18"/>
    <p:sldId id="275" r:id="rId19"/>
    <p:sldId id="283" r:id="rId20"/>
    <p:sldId id="285" r:id="rId21"/>
    <p:sldId id="289" r:id="rId22"/>
    <p:sldId id="268" r:id="rId23"/>
    <p:sldId id="290" r:id="rId24"/>
    <p:sldId id="271" r:id="rId25"/>
    <p:sldId id="281" r:id="rId26"/>
    <p:sldId id="28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CF"/>
    <a:srgbClr val="000BCF"/>
    <a:srgbClr val="FFFFFF"/>
    <a:srgbClr val="000000"/>
    <a:srgbClr val="68ACE5"/>
    <a:srgbClr val="003E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62" autoAdjust="0"/>
    <p:restoredTop sz="82692"/>
  </p:normalViewPr>
  <p:slideViewPr>
    <p:cSldViewPr snapToGrid="0">
      <p:cViewPr varScale="1">
        <p:scale>
          <a:sx n="72" d="100"/>
          <a:sy n="72" d="100"/>
        </p:scale>
        <p:origin x="-472" y="-1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9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8C5BE-9BD1-49FC-838E-49599207D466}" type="datetimeFigureOut">
              <a:rPr lang="en-GB" smtClean="0"/>
              <a:t>18/10/19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4C5E8-2AF3-49FD-9E39-50122889B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702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last practical in this workshop is about the implementation of the previous approaches in clinical practice, in the context of breast cancer risk prediction.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4C5E8-2AF3-49FD-9E39-50122889BB4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597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4C5E8-2AF3-49FD-9E39-50122889BB47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276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Earlier this year, we published the first comprehensive BC risk prediction model, an extension of the previous BOADICEA model which </a:t>
            </a:r>
            <a:r>
              <a:rPr lang="en-US" dirty="0" err="1"/>
              <a:t>inludes</a:t>
            </a:r>
            <a:r>
              <a:rPr lang="en-US" dirty="0"/>
              <a:t> …..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4C5E8-2AF3-49FD-9E39-50122889BB4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989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this is the list of risk factors…. </a:t>
            </a:r>
          </a:p>
          <a:p>
            <a:r>
              <a:rPr lang="en-US" dirty="0"/>
              <a:t>More details are contained in the Lee et al. </a:t>
            </a:r>
          </a:p>
          <a:p>
            <a:r>
              <a:rPr lang="en-US" dirty="0"/>
              <a:t>What was shown in the </a:t>
            </a:r>
            <a:r>
              <a:rPr lang="en-US" dirty="0" err="1"/>
              <a:t>ms</a:t>
            </a:r>
            <a:r>
              <a:rPr lang="en-US" dirty="0"/>
              <a:t> is that by combining the effects all factors together, these can result to significant levels of risk stratification and re-classification both in the population, women with family history and women with rare moderate/high risk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4C5E8-2AF3-49FD-9E39-50122889BB4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299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make this easily accessible in clinicals we have implemented this in an easy to use interface called </a:t>
            </a:r>
            <a:r>
              <a:rPr lang="en-US" dirty="0" err="1"/>
              <a:t>canRisk</a:t>
            </a:r>
            <a:r>
              <a:rPr lang="en-US" dirty="0"/>
              <a:t>. So I would like you all to go to this webpage now. Because I cannot use both slides and the interface… I am using slides only. </a:t>
            </a:r>
          </a:p>
          <a:p>
            <a:r>
              <a:rPr lang="en-US" dirty="0"/>
              <a:t>You can log into the tool using the menu on the top right corner. </a:t>
            </a:r>
          </a:p>
          <a:p>
            <a:r>
              <a:rPr lang="en-US" dirty="0"/>
              <a:t>The username is ASHG and password ASHG 2019….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4C5E8-2AF3-49FD-9E39-50122889BB4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75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you enter any information. A brief explanation of how to navigate through the tool. </a:t>
            </a:r>
          </a:p>
          <a:p>
            <a:r>
              <a:rPr lang="en-US" dirty="0"/>
              <a:t>All the information is organized in sections: Personal </a:t>
            </a:r>
            <a:r>
              <a:rPr lang="en-US" dirty="0" err="1"/>
              <a:t>detailes</a:t>
            </a:r>
            <a:r>
              <a:rPr lang="en-US" dirty="0"/>
              <a:t>, lifestyle etc. you can click on each of the bars and they expand for you to enter the information. </a:t>
            </a:r>
          </a:p>
          <a:p>
            <a:r>
              <a:rPr lang="en-US" dirty="0"/>
              <a:t>The only Essential field is only age, through the date of birth… </a:t>
            </a:r>
          </a:p>
          <a:p>
            <a:r>
              <a:rPr lang="en-US" dirty="0"/>
              <a:t>Any completed versions are then highlighted in green. </a:t>
            </a:r>
          </a:p>
          <a:p>
            <a:r>
              <a:rPr lang="en-US" dirty="0"/>
              <a:t>Once all the information is input you can run the </a:t>
            </a:r>
            <a:r>
              <a:rPr lang="en-US" dirty="0" err="1"/>
              <a:t>calcuations</a:t>
            </a:r>
            <a:r>
              <a:rPr lang="en-US" dirty="0"/>
              <a:t> </a:t>
            </a:r>
            <a:r>
              <a:rPr lang="en-US" dirty="0" err="1"/>
              <a:t>throught</a:t>
            </a:r>
            <a:r>
              <a:rPr lang="en-US" dirty="0"/>
              <a:t> the “calculate” button at the bottom of the page…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4C5E8-2AF3-49FD-9E39-50122889BB4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289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4C5E8-2AF3-49FD-9E39-50122889BB4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985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</a:t>
            </a:r>
            <a:r>
              <a:rPr lang="en-US" baseline="0" dirty="0"/>
              <a:t> the </a:t>
            </a:r>
            <a:r>
              <a:rPr lang="en-US" baseline="0" dirty="0" err="1"/>
              <a:t>vcf</a:t>
            </a:r>
            <a:r>
              <a:rPr lang="en-US" baseline="0" dirty="0"/>
              <a:t> file can contain genotype data for several samples. Need to select the name of the sample. Here the example has 4 samples named…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4C5E8-2AF3-49FD-9E39-50122889BB4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815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According</a:t>
            </a:r>
            <a:r>
              <a:rPr lang="en-US" baseline="0" dirty="0"/>
              <a:t> to EU regulations this is classified as an IVDMD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4C5E8-2AF3-49FD-9E39-50122889BB4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373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According</a:t>
            </a:r>
            <a:r>
              <a:rPr lang="en-US" baseline="0" dirty="0"/>
              <a:t> to EU regulations this is classified as an IVDMD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4C5E8-2AF3-49FD-9E39-50122889BB4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131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876" y="1879347"/>
            <a:ext cx="12192000" cy="3402772"/>
          </a:xfrm>
          <a:prstGeom prst="rect">
            <a:avLst/>
          </a:prstGeom>
          <a:solidFill>
            <a:srgbClr val="007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0" y="5282120"/>
            <a:ext cx="12192000" cy="583836"/>
          </a:xfrm>
          <a:prstGeom prst="rect">
            <a:avLst/>
          </a:prstGeom>
          <a:solidFill>
            <a:srgbClr val="003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ubtitle 8"/>
          <p:cNvSpPr>
            <a:spLocks noGrp="1"/>
          </p:cNvSpPr>
          <p:nvPr>
            <p:ph type="subTitle" idx="4294967295"/>
          </p:nvPr>
        </p:nvSpPr>
        <p:spPr>
          <a:xfrm>
            <a:off x="541173" y="3213396"/>
            <a:ext cx="11107902" cy="5032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l">
              <a:buNone/>
            </a:pP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idx="4294967295"/>
          </p:nvPr>
        </p:nvSpPr>
        <p:spPr>
          <a:xfrm>
            <a:off x="541173" y="2451645"/>
            <a:ext cx="11107902" cy="52387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l"/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5865955"/>
            <a:ext cx="12192000" cy="338449"/>
          </a:xfrm>
          <a:prstGeom prst="rect">
            <a:avLst/>
          </a:prstGeom>
          <a:solidFill>
            <a:srgbClr val="68A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E647748-FE82-4CD4-88D5-C73D328020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751" y="427823"/>
            <a:ext cx="2945000" cy="108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7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924637"/>
          </a:xfrm>
          <a:prstGeom prst="rect">
            <a:avLst/>
          </a:prstGeom>
          <a:solidFill>
            <a:srgbClr val="007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919504"/>
            <a:ext cx="12192000" cy="338449"/>
          </a:xfrm>
          <a:prstGeom prst="rect">
            <a:avLst/>
          </a:prstGeom>
          <a:solidFill>
            <a:srgbClr val="68A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3894" y="355288"/>
            <a:ext cx="11313757" cy="5693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363894" y="1708151"/>
            <a:ext cx="11313757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altLang="en-US" dirty="0"/>
              <a:t>Click to add text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079787"/>
            <a:ext cx="12192000" cy="778213"/>
          </a:xfrm>
          <a:prstGeom prst="rect">
            <a:avLst/>
          </a:prstGeom>
          <a:solidFill>
            <a:srgbClr val="003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5" y="6233465"/>
            <a:ext cx="2340000" cy="47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47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12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310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4" Type="http://schemas.openxmlformats.org/officeDocument/2006/relationships/image" Target="../media/image29.png"/><Relationship Id="rId5" Type="http://schemas.openxmlformats.org/officeDocument/2006/relationships/image" Target="../media/image30.jpg"/><Relationship Id="rId6" Type="http://schemas.openxmlformats.org/officeDocument/2006/relationships/image" Target="../media/image31.png"/><Relationship Id="rId7" Type="http://schemas.openxmlformats.org/officeDocument/2006/relationships/image" Target="../media/image32.jpeg"/><Relationship Id="rId8" Type="http://schemas.openxmlformats.org/officeDocument/2006/relationships/image" Target="file://localhost/Volumes/faience%20D/Users/mdumont/Documents/Mes%20documents/INHERIT%20PHASE%202/LOGOS/GenomeCanadaColor.jpg" TargetMode="External"/><Relationship Id="rId9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8"/>
          <p:cNvSpPr>
            <a:spLocks noGrp="1"/>
          </p:cNvSpPr>
          <p:nvPr>
            <p:ph type="subTitle" idx="4294967295"/>
          </p:nvPr>
        </p:nvSpPr>
        <p:spPr>
          <a:xfrm>
            <a:off x="541173" y="3857832"/>
            <a:ext cx="11107902" cy="5032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Antonis C. Antoniou</a:t>
            </a:r>
          </a:p>
          <a:p>
            <a:pPr marL="0" indent="0" algn="l">
              <a:buNone/>
            </a:pP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with: Marc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Tischkowitz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Doug Easton and Tommy Nyberg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idx="4294967295"/>
          </p:nvPr>
        </p:nvSpPr>
        <p:spPr>
          <a:xfrm>
            <a:off x="541173" y="2451645"/>
            <a:ext cx="11107902" cy="52387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l"/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BOADICEA: Comprehensive breast cancer risk prediction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5865955"/>
            <a:ext cx="12192000" cy="338449"/>
          </a:xfrm>
          <a:prstGeom prst="rect">
            <a:avLst/>
          </a:prstGeom>
          <a:solidFill>
            <a:srgbClr val="68A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2" descr="Division name appears here"/>
          <p:cNvSpPr txBox="1">
            <a:spLocks/>
          </p:cNvSpPr>
          <p:nvPr/>
        </p:nvSpPr>
        <p:spPr>
          <a:xfrm>
            <a:off x="541174" y="5435879"/>
            <a:ext cx="11107901" cy="338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defPPr>
              <a:defRPr lang="en-US"/>
            </a:defPPr>
            <a:lvl1pPr marL="0" indent="0" algn="l" defTabSz="914400" rtl="0" eaLnBrk="1" latinLnBrk="0" hangingPunct="1">
              <a:buNone/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ASHG 2019 Workshop Interactive Introduction to Tools for Estimating Age-based Penetrance and Pathogenicity</a:t>
            </a:r>
          </a:p>
        </p:txBody>
      </p:sp>
    </p:spTree>
    <p:extLst>
      <p:ext uri="{BB962C8B-B14F-4D97-AF65-F5344CB8AC3E}">
        <p14:creationId xmlns:p14="http://schemas.microsoft.com/office/powerpoint/2010/main" val="4130979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3C5E9AF-A7B3-0D4C-8578-0B38030E72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Example: Family 1, Family history section</a:t>
            </a:r>
          </a:p>
          <a:p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7487B432-1A7A-224A-91CA-81CDADC5D2D4}"/>
              </a:ext>
            </a:extLst>
          </p:cNvPr>
          <p:cNvCxnSpPr>
            <a:cxnSpLocks/>
          </p:cNvCxnSpPr>
          <p:nvPr/>
        </p:nvCxnSpPr>
        <p:spPr>
          <a:xfrm>
            <a:off x="273176" y="3162111"/>
            <a:ext cx="630621" cy="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7EC3364-AF72-6A49-AE61-F4891E96F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319" y="1355834"/>
            <a:ext cx="5516398" cy="34225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EB1D398-183B-C84E-B85C-969908362E18}"/>
              </a:ext>
            </a:extLst>
          </p:cNvPr>
          <p:cNvSpPr txBox="1"/>
          <p:nvPr/>
        </p:nvSpPr>
        <p:spPr>
          <a:xfrm>
            <a:off x="5882319" y="5209614"/>
            <a:ext cx="5700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Need to enter cancer diagnosis in mother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FC443AC-09CA-7843-B29C-6A35FFFE75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" t="2063"/>
          <a:stretch/>
        </p:blipFill>
        <p:spPr>
          <a:xfrm>
            <a:off x="1001391" y="1355834"/>
            <a:ext cx="4447933" cy="461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08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3C5E9AF-A7B3-0D4C-8578-0B38030E72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Example: Family 1, Family history section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5B3B0D7-CFF6-BF40-9A8D-EEABB7990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1" y="2017983"/>
            <a:ext cx="5768472" cy="38257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6926AB9-8238-434B-8DDF-D4E7438D0E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"/>
          <a:stretch/>
        </p:blipFill>
        <p:spPr>
          <a:xfrm>
            <a:off x="6198608" y="2017983"/>
            <a:ext cx="4828276" cy="391576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EB351A7B-7B8E-284E-9782-B180B885E142}"/>
              </a:ext>
            </a:extLst>
          </p:cNvPr>
          <p:cNvCxnSpPr>
            <a:cxnSpLocks/>
          </p:cNvCxnSpPr>
          <p:nvPr/>
        </p:nvCxnSpPr>
        <p:spPr>
          <a:xfrm flipH="1">
            <a:off x="9890234" y="3058507"/>
            <a:ext cx="1383892" cy="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B640343E-15B9-824E-9E91-DE8DDC437735}"/>
              </a:ext>
            </a:extLst>
          </p:cNvPr>
          <p:cNvCxnSpPr>
            <a:cxnSpLocks/>
          </p:cNvCxnSpPr>
          <p:nvPr/>
        </p:nvCxnSpPr>
        <p:spPr>
          <a:xfrm flipH="1">
            <a:off x="9895491" y="3347537"/>
            <a:ext cx="1383892" cy="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DF2929A3-5385-BA47-9187-22E8B9E507A8}"/>
              </a:ext>
            </a:extLst>
          </p:cNvPr>
          <p:cNvCxnSpPr>
            <a:cxnSpLocks/>
          </p:cNvCxnSpPr>
          <p:nvPr/>
        </p:nvCxnSpPr>
        <p:spPr>
          <a:xfrm flipH="1">
            <a:off x="9921765" y="3605040"/>
            <a:ext cx="1383892" cy="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D9923AB9-2BB5-EF47-9672-1893A07B5DE7}"/>
              </a:ext>
            </a:extLst>
          </p:cNvPr>
          <p:cNvCxnSpPr>
            <a:cxnSpLocks/>
          </p:cNvCxnSpPr>
          <p:nvPr/>
        </p:nvCxnSpPr>
        <p:spPr>
          <a:xfrm flipH="1">
            <a:off x="10000592" y="4619288"/>
            <a:ext cx="1383892" cy="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9196E27-BEEB-7F4D-BA05-809F488C696A}"/>
              </a:ext>
            </a:extLst>
          </p:cNvPr>
          <p:cNvSpPr txBox="1"/>
          <p:nvPr/>
        </p:nvSpPr>
        <p:spPr>
          <a:xfrm>
            <a:off x="248941" y="1362134"/>
            <a:ext cx="4139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Enter information on mother</a:t>
            </a:r>
          </a:p>
        </p:txBody>
      </p:sp>
    </p:spTree>
    <p:extLst>
      <p:ext uri="{BB962C8B-B14F-4D97-AF65-F5344CB8AC3E}">
        <p14:creationId xmlns:p14="http://schemas.microsoft.com/office/powerpoint/2010/main" val="3290499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E20D26F-1732-7B45-87C4-7933767C3E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55288"/>
            <a:ext cx="12192000" cy="569349"/>
          </a:xfrm>
        </p:spPr>
        <p:txBody>
          <a:bodyPr>
            <a:normAutofit fontScale="92500"/>
          </a:bodyPr>
          <a:lstStyle/>
          <a:p>
            <a:r>
              <a:rPr lang="en-US" dirty="0"/>
              <a:t>Example family 1: Adding mutation screening results, </a:t>
            </a:r>
            <a:r>
              <a:rPr lang="en-US" i="1" dirty="0"/>
              <a:t>CHEK2 </a:t>
            </a:r>
            <a:r>
              <a:rPr lang="en-US" dirty="0"/>
              <a:t>mutation carrier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DD958669-652E-4B4D-86E6-12F5EA810D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7"/>
          <a:stretch/>
        </p:blipFill>
        <p:spPr>
          <a:xfrm>
            <a:off x="7302671" y="1282262"/>
            <a:ext cx="4807756" cy="4740382"/>
          </a:xfr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91EBDA1-BC52-184C-AC56-3DEFB5D59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69" y="2837791"/>
            <a:ext cx="4672913" cy="31848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2B52FBF-90CB-2E42-AF5A-11CF3747C286}"/>
              </a:ext>
            </a:extLst>
          </p:cNvPr>
          <p:cNvSpPr txBox="1"/>
          <p:nvPr/>
        </p:nvSpPr>
        <p:spPr>
          <a:xfrm>
            <a:off x="136635" y="1342982"/>
            <a:ext cx="326095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Select proband (“me”)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Select “Gene Tests” tab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F9C88B23-97AB-834C-9CFE-4B930B739282}"/>
              </a:ext>
            </a:extLst>
          </p:cNvPr>
          <p:cNvCxnSpPr>
            <a:cxnSpLocks/>
          </p:cNvCxnSpPr>
          <p:nvPr/>
        </p:nvCxnSpPr>
        <p:spPr>
          <a:xfrm>
            <a:off x="7118743" y="3641834"/>
            <a:ext cx="630621" cy="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BA4EAB96-3B7A-6243-9BA9-498DA808BA70}"/>
              </a:ext>
            </a:extLst>
          </p:cNvPr>
          <p:cNvCxnSpPr>
            <a:cxnSpLocks/>
          </p:cNvCxnSpPr>
          <p:nvPr/>
        </p:nvCxnSpPr>
        <p:spPr>
          <a:xfrm>
            <a:off x="7124001" y="3920358"/>
            <a:ext cx="630621" cy="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D794E358-6E5B-C146-972A-834EAF862E5F}"/>
              </a:ext>
            </a:extLst>
          </p:cNvPr>
          <p:cNvCxnSpPr>
            <a:cxnSpLocks/>
          </p:cNvCxnSpPr>
          <p:nvPr/>
        </p:nvCxnSpPr>
        <p:spPr>
          <a:xfrm>
            <a:off x="7129256" y="4209391"/>
            <a:ext cx="630621" cy="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D0FBAF21-6ADF-424E-8DA4-264226249F95}"/>
              </a:ext>
            </a:extLst>
          </p:cNvPr>
          <p:cNvCxnSpPr>
            <a:cxnSpLocks/>
          </p:cNvCxnSpPr>
          <p:nvPr/>
        </p:nvCxnSpPr>
        <p:spPr>
          <a:xfrm>
            <a:off x="7134512" y="4508937"/>
            <a:ext cx="630621" cy="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387EF157-5684-B044-B470-D6149D64FA6B}"/>
              </a:ext>
            </a:extLst>
          </p:cNvPr>
          <p:cNvCxnSpPr>
            <a:cxnSpLocks/>
          </p:cNvCxnSpPr>
          <p:nvPr/>
        </p:nvCxnSpPr>
        <p:spPr>
          <a:xfrm>
            <a:off x="7160789" y="4808482"/>
            <a:ext cx="630621" cy="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A244B09-B596-9F40-8656-59FAD3DB6CBB}"/>
              </a:ext>
            </a:extLst>
          </p:cNvPr>
          <p:cNvSpPr/>
          <p:nvPr/>
        </p:nvSpPr>
        <p:spPr>
          <a:xfrm>
            <a:off x="8198069" y="4393324"/>
            <a:ext cx="3912358" cy="273269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48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94AA190A-BA9F-3443-932E-0C703BA0CC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CanRisk</a:t>
            </a:r>
            <a:r>
              <a:rPr lang="en-US" dirty="0"/>
              <a:t>: The results tab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97038739-44EC-A64D-8A1F-5EEC59811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538"/>
            <a:ext cx="9067800" cy="4867033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D58275A-DACA-4443-BB7E-C5FD64155838}"/>
              </a:ext>
            </a:extLst>
          </p:cNvPr>
          <p:cNvSpPr txBox="1"/>
          <p:nvPr/>
        </p:nvSpPr>
        <p:spPr>
          <a:xfrm>
            <a:off x="47561" y="1241751"/>
            <a:ext cx="186006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Return to tool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7012B295-B070-7640-A1AB-A41CC24E0569}"/>
              </a:ext>
            </a:extLst>
          </p:cNvPr>
          <p:cNvCxnSpPr/>
          <p:nvPr/>
        </p:nvCxnSpPr>
        <p:spPr>
          <a:xfrm flipH="1">
            <a:off x="363894" y="1719943"/>
            <a:ext cx="430763" cy="137595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35642DC-585B-014A-ACF8-BDF9E5C0452B}"/>
              </a:ext>
            </a:extLst>
          </p:cNvPr>
          <p:cNvSpPr txBox="1"/>
          <p:nvPr/>
        </p:nvSpPr>
        <p:spPr>
          <a:xfrm>
            <a:off x="2271516" y="1430290"/>
            <a:ext cx="240521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Breast cancer risks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34DBDABC-1081-2543-B65A-32DFC14E1AA6}"/>
              </a:ext>
            </a:extLst>
          </p:cNvPr>
          <p:cNvCxnSpPr>
            <a:cxnSpLocks/>
          </p:cNvCxnSpPr>
          <p:nvPr/>
        </p:nvCxnSpPr>
        <p:spPr>
          <a:xfrm flipH="1">
            <a:off x="548951" y="1825622"/>
            <a:ext cx="1845906" cy="685059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A497C96-CAD4-584E-8FB3-EEFCE54D6524}"/>
              </a:ext>
            </a:extLst>
          </p:cNvPr>
          <p:cNvSpPr txBox="1"/>
          <p:nvPr/>
        </p:nvSpPr>
        <p:spPr>
          <a:xfrm>
            <a:off x="5236295" y="1379346"/>
            <a:ext cx="371698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Mutation carrier probabilities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0A38E626-684D-8E46-AACF-4B8522E46303}"/>
              </a:ext>
            </a:extLst>
          </p:cNvPr>
          <p:cNvCxnSpPr>
            <a:cxnSpLocks/>
          </p:cNvCxnSpPr>
          <p:nvPr/>
        </p:nvCxnSpPr>
        <p:spPr>
          <a:xfrm flipH="1">
            <a:off x="2830820" y="1788740"/>
            <a:ext cx="2622923" cy="733782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17DEE16-8C36-1344-A862-D11821D019C3}"/>
              </a:ext>
            </a:extLst>
          </p:cNvPr>
          <p:cNvSpPr txBox="1"/>
          <p:nvPr/>
        </p:nvSpPr>
        <p:spPr>
          <a:xfrm>
            <a:off x="329114" y="5280527"/>
            <a:ext cx="2425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Risk categorization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20216DD3-66D5-DA49-BDC9-54CD9D7DBB74}"/>
              </a:ext>
            </a:extLst>
          </p:cNvPr>
          <p:cNvCxnSpPr>
            <a:cxnSpLocks/>
          </p:cNvCxnSpPr>
          <p:nvPr/>
        </p:nvCxnSpPr>
        <p:spPr>
          <a:xfrm flipV="1">
            <a:off x="579275" y="2692251"/>
            <a:ext cx="792325" cy="2588276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110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9A7A3B2-BB81-5246-8937-4757AD0B77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NICE Breast Cancer Risk Classification Guidelines (U.K.)</a:t>
            </a:r>
          </a:p>
        </p:txBody>
      </p:sp>
      <p:graphicFrame>
        <p:nvGraphicFramePr>
          <p:cNvPr id="5" name="Object 2">
            <a:extLst>
              <a:ext uri="{FF2B5EF4-FFF2-40B4-BE49-F238E27FC236}">
                <a16:creationId xmlns="" xmlns:a16="http://schemas.microsoft.com/office/drawing/2014/main" id="{FA9EC9BC-66A3-0A42-952D-43E03FDBEA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001456"/>
              </p:ext>
            </p:extLst>
          </p:nvPr>
        </p:nvGraphicFramePr>
        <p:xfrm>
          <a:off x="391217" y="775794"/>
          <a:ext cx="7806852" cy="512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Chart" r:id="rId3" imgW="4914900" imgH="3225800" progId="Excel.Chart.8">
                  <p:embed/>
                </p:oleObj>
              </mc:Choice>
              <mc:Fallback>
                <p:oleObj name="Chart" r:id="rId3" imgW="4914900" imgH="3225800" progId="Excel.Chart.8">
                  <p:embed/>
                  <p:pic>
                    <p:nvPicPr>
                      <p:cNvPr id="33793" name="Object 2">
                        <a:extLst>
                          <a:ext uri="{FF2B5EF4-FFF2-40B4-BE49-F238E27FC236}">
                            <a16:creationId xmlns="" xmlns:a16="http://schemas.microsoft.com/office/drawing/2014/main" id="{9BA13BA3-5E67-BB41-A6B4-A33FF04542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217" y="775794"/>
                        <a:ext cx="7806852" cy="512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3">
            <a:extLst>
              <a:ext uri="{FF2B5EF4-FFF2-40B4-BE49-F238E27FC236}">
                <a16:creationId xmlns="" xmlns:a16="http://schemas.microsoft.com/office/drawing/2014/main" id="{A6C376FF-E330-5443-A762-F6F2CA0DCE7B}"/>
              </a:ext>
            </a:extLst>
          </p:cNvPr>
          <p:cNvGrpSpPr>
            <a:grpSpLocks/>
          </p:cNvGrpSpPr>
          <p:nvPr/>
        </p:nvGrpSpPr>
        <p:grpSpPr bwMode="auto">
          <a:xfrm>
            <a:off x="1392238" y="2750649"/>
            <a:ext cx="4194175" cy="3363917"/>
            <a:chOff x="1279" y="1877"/>
            <a:chExt cx="2642" cy="2119"/>
          </a:xfrm>
        </p:grpSpPr>
        <p:sp>
          <p:nvSpPr>
            <p:cNvPr id="7" name="Text Box 4">
              <a:extLst>
                <a:ext uri="{FF2B5EF4-FFF2-40B4-BE49-F238E27FC236}">
                  <a16:creationId xmlns="" xmlns:a16="http://schemas.microsoft.com/office/drawing/2014/main" id="{3B7C1AA6-FA9F-AA45-A4F6-482E388E6A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9" y="3432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" name="Text Box 5">
              <a:extLst>
                <a:ext uri="{FF2B5EF4-FFF2-40B4-BE49-F238E27FC236}">
                  <a16:creationId xmlns="" xmlns:a16="http://schemas.microsoft.com/office/drawing/2014/main" id="{F425D9A4-DCB6-3B46-B031-594DD306D3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6" y="3033"/>
              <a:ext cx="3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/>
                <a:t>8%</a:t>
              </a:r>
            </a:p>
          </p:txBody>
        </p:sp>
        <p:sp>
          <p:nvSpPr>
            <p:cNvPr id="9" name="Text Box 6">
              <a:extLst>
                <a:ext uri="{FF2B5EF4-FFF2-40B4-BE49-F238E27FC236}">
                  <a16:creationId xmlns="" xmlns:a16="http://schemas.microsoft.com/office/drawing/2014/main" id="{F6D8134D-30D2-A547-8BE0-1A34714B94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2" y="2582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/>
                <a:t>17%</a:t>
              </a:r>
            </a:p>
          </p:txBody>
        </p:sp>
        <p:sp>
          <p:nvSpPr>
            <p:cNvPr id="10" name="Text Box 7">
              <a:extLst>
                <a:ext uri="{FF2B5EF4-FFF2-40B4-BE49-F238E27FC236}">
                  <a16:creationId xmlns="" xmlns:a16="http://schemas.microsoft.com/office/drawing/2014/main" id="{C775C18E-B22C-FB4F-820A-D72CDB8A79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2" y="1877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/>
                <a:t>30%</a:t>
              </a:r>
            </a:p>
          </p:txBody>
        </p:sp>
        <p:sp>
          <p:nvSpPr>
            <p:cNvPr id="11" name="Text Box 8">
              <a:extLst>
                <a:ext uri="{FF2B5EF4-FFF2-40B4-BE49-F238E27FC236}">
                  <a16:creationId xmlns="" xmlns:a16="http://schemas.microsoft.com/office/drawing/2014/main" id="{0B891ACD-8088-F047-B0B7-4FA78AC9F3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7" y="3322"/>
              <a:ext cx="3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/>
                <a:t>3%</a:t>
              </a:r>
            </a:p>
          </p:txBody>
        </p:sp>
        <p:sp>
          <p:nvSpPr>
            <p:cNvPr id="12" name="Text Box 9">
              <a:extLst>
                <a:ext uri="{FF2B5EF4-FFF2-40B4-BE49-F238E27FC236}">
                  <a16:creationId xmlns="" xmlns:a16="http://schemas.microsoft.com/office/drawing/2014/main" id="{D4EF3177-026D-AA45-A845-9C52F22E23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6" y="3589"/>
              <a:ext cx="1259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 dirty="0"/>
                <a:t>10 year risk at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 dirty="0"/>
                <a:t>age 40 </a:t>
              </a:r>
              <a:r>
                <a:rPr lang="en-GB" altLang="en-US" sz="1800" b="1" dirty="0" err="1"/>
                <a:t>yrs</a:t>
              </a:r>
              <a:endParaRPr lang="en-GB" altLang="en-US" sz="1800" b="1" dirty="0"/>
            </a:p>
          </p:txBody>
        </p:sp>
        <p:sp>
          <p:nvSpPr>
            <p:cNvPr id="13" name="Text Box 10">
              <a:extLst>
                <a:ext uri="{FF2B5EF4-FFF2-40B4-BE49-F238E27FC236}">
                  <a16:creationId xmlns="" xmlns:a16="http://schemas.microsoft.com/office/drawing/2014/main" id="{7CEE4541-068B-4F4D-94A7-8B4A321863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7" y="3699"/>
              <a:ext cx="9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 dirty="0"/>
                <a:t>Lifetime risk</a:t>
              </a:r>
            </a:p>
          </p:txBody>
        </p:sp>
      </p:grpSp>
      <p:sp>
        <p:nvSpPr>
          <p:cNvPr id="14" name="Text Box 12">
            <a:extLst>
              <a:ext uri="{FF2B5EF4-FFF2-40B4-BE49-F238E27FC236}">
                <a16:creationId xmlns="" xmlns:a16="http://schemas.microsoft.com/office/drawing/2014/main" id="{B1028DFA-5CEF-7849-82F9-3378643D135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85014" y="2965752"/>
            <a:ext cx="177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/>
              <a:t>Predicted Risk</a:t>
            </a:r>
            <a:endParaRPr lang="en-US" altLang="en-US" sz="1800" b="1" dirty="0"/>
          </a:p>
        </p:txBody>
      </p:sp>
      <p:sp>
        <p:nvSpPr>
          <p:cNvPr id="18" name="Text Box 19">
            <a:extLst>
              <a:ext uri="{FF2B5EF4-FFF2-40B4-BE49-F238E27FC236}">
                <a16:creationId xmlns="" xmlns:a16="http://schemas.microsoft.com/office/drawing/2014/main" id="{44885468-C534-AA40-9DB5-78BC735EC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4496" y="5643079"/>
            <a:ext cx="2632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http://</a:t>
            </a:r>
            <a:r>
              <a:rPr lang="en-GB" altLang="en-US" sz="18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www.nice.org.uk</a:t>
            </a:r>
            <a:r>
              <a:rPr lang="en-GB" altLang="en-US" sz="18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/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BDD0721-61F9-CF4B-B38D-A9197D1153EA}"/>
              </a:ext>
            </a:extLst>
          </p:cNvPr>
          <p:cNvSpPr txBox="1"/>
          <p:nvPr/>
        </p:nvSpPr>
        <p:spPr>
          <a:xfrm>
            <a:off x="7252139" y="1780598"/>
            <a:ext cx="47927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Calculate risk 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Study the results section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Discuss results in the context of NICE risk classification guidelines</a:t>
            </a:r>
          </a:p>
        </p:txBody>
      </p:sp>
    </p:spTree>
    <p:extLst>
      <p:ext uri="{BB962C8B-B14F-4D97-AF65-F5344CB8AC3E}">
        <p14:creationId xmlns:p14="http://schemas.microsoft.com/office/powerpoint/2010/main" val="1620608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0E39F7F8-10BA-AC44-96AA-09C943001F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Using Polygenic Risk Scores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DD620358-64FB-7247-B1BB-FDA85BC448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t="2191" r="11544"/>
          <a:stretch/>
        </p:blipFill>
        <p:spPr>
          <a:xfrm>
            <a:off x="5137904" y="1308687"/>
            <a:ext cx="5341528" cy="2505221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8B2A27D-BFF2-5446-A788-54F773979E26}"/>
              </a:ext>
            </a:extLst>
          </p:cNvPr>
          <p:cNvSpPr txBox="1"/>
          <p:nvPr/>
        </p:nvSpPr>
        <p:spPr>
          <a:xfrm>
            <a:off x="273269" y="1391886"/>
            <a:ext cx="1046830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SNP data: VCF files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Genotypes, dosages allowed</a:t>
            </a:r>
          </a:p>
          <a:p>
            <a:endParaRPr lang="en-US" sz="23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3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3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3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Download and save “</a:t>
            </a:r>
            <a:r>
              <a:rPr lang="en-US" sz="2300" dirty="0" err="1">
                <a:solidFill>
                  <a:schemeClr val="accent1">
                    <a:lumMod val="50000"/>
                  </a:schemeClr>
                </a:solidFill>
              </a:rPr>
              <a:t>vcf</a:t>
            </a: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” example files from workshop site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3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Contains genotypes for </a:t>
            </a: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</a:rPr>
              <a:t>4 samples/individuals</a:t>
            </a: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: “Low”, “Med”, “Mod”, “High”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3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Allows for different PRS versions. Own PRS? Please get in touch. </a:t>
            </a:r>
          </a:p>
        </p:txBody>
      </p:sp>
    </p:spTree>
    <p:extLst>
      <p:ext uri="{BB962C8B-B14F-4D97-AF65-F5344CB8AC3E}">
        <p14:creationId xmlns:p14="http://schemas.microsoft.com/office/powerpoint/2010/main" val="3426752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998EBCBD-B2BA-DA4C-86BA-89F973AB50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Example: Family 2. Same as family 1, </a:t>
            </a:r>
            <a:r>
              <a:rPr lang="en-US" i="1" dirty="0"/>
              <a:t>CHEK2</a:t>
            </a:r>
            <a:r>
              <a:rPr lang="en-US" dirty="0"/>
              <a:t>+ and  “Low” PRS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6FB13AA7-41EF-DA42-9C37-1F5BF1031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" y="2848303"/>
            <a:ext cx="4979473" cy="3121573"/>
          </a:xfr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F45AEEC-E391-7A4A-B647-A0B76844288F}"/>
              </a:ext>
            </a:extLst>
          </p:cNvPr>
          <p:cNvSpPr/>
          <p:nvPr/>
        </p:nvSpPr>
        <p:spPr>
          <a:xfrm>
            <a:off x="4179772" y="3920359"/>
            <a:ext cx="739069" cy="840827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BB5F414-4B1A-A944-A72F-6DE4D69D03C4}"/>
              </a:ext>
            </a:extLst>
          </p:cNvPr>
          <p:cNvSpPr txBox="1"/>
          <p:nvPr/>
        </p:nvSpPr>
        <p:spPr>
          <a:xfrm>
            <a:off x="136635" y="1342982"/>
            <a:ext cx="5264583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Select “</a:t>
            </a:r>
            <a:r>
              <a:rPr lang="en-US" sz="2300" dirty="0" err="1">
                <a:solidFill>
                  <a:schemeClr val="accent1">
                    <a:lumMod val="50000"/>
                  </a:schemeClr>
                </a:solidFill>
              </a:rPr>
              <a:t>CanRisk</a:t>
            </a: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 Tool” to return to family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Upload VCF file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Select “Low” sample name in VCF file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1CD58F7-2674-B845-9B1C-0939C28F3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168" y="1342982"/>
            <a:ext cx="5554652" cy="462689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CEEB2D7B-40E4-D54D-929F-382FDD6086D7}"/>
              </a:ext>
            </a:extLst>
          </p:cNvPr>
          <p:cNvCxnSpPr>
            <a:cxnSpLocks/>
          </p:cNvCxnSpPr>
          <p:nvPr/>
        </p:nvCxnSpPr>
        <p:spPr>
          <a:xfrm>
            <a:off x="6127531" y="2007476"/>
            <a:ext cx="630621" cy="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777AD8F2-CFBF-5C4D-AFE8-11CF213908FA}"/>
              </a:ext>
            </a:extLst>
          </p:cNvPr>
          <p:cNvCxnSpPr>
            <a:cxnSpLocks/>
          </p:cNvCxnSpPr>
          <p:nvPr/>
        </p:nvCxnSpPr>
        <p:spPr>
          <a:xfrm>
            <a:off x="6132787" y="2632841"/>
            <a:ext cx="630621" cy="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2D6688AA-3726-D74E-8CC1-123361A8901F}"/>
              </a:ext>
            </a:extLst>
          </p:cNvPr>
          <p:cNvCxnSpPr>
            <a:cxnSpLocks/>
          </p:cNvCxnSpPr>
          <p:nvPr/>
        </p:nvCxnSpPr>
        <p:spPr>
          <a:xfrm>
            <a:off x="6138042" y="3058509"/>
            <a:ext cx="630621" cy="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1C4D3D9A-4BFE-6745-8C44-4CFA7707C2E6}"/>
              </a:ext>
            </a:extLst>
          </p:cNvPr>
          <p:cNvCxnSpPr>
            <a:cxnSpLocks/>
          </p:cNvCxnSpPr>
          <p:nvPr/>
        </p:nvCxnSpPr>
        <p:spPr>
          <a:xfrm>
            <a:off x="6132789" y="3473666"/>
            <a:ext cx="630621" cy="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515EC55-8AD8-1247-9D03-423C479338C1}"/>
              </a:ext>
            </a:extLst>
          </p:cNvPr>
          <p:cNvSpPr txBox="1"/>
          <p:nvPr/>
        </p:nvSpPr>
        <p:spPr>
          <a:xfrm>
            <a:off x="9026729" y="4855779"/>
            <a:ext cx="1924886" cy="44627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~6</a:t>
            </a:r>
            <a:r>
              <a:rPr lang="en-US" sz="2300" baseline="30000" dirty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 percentile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6D3297F-76C5-B84E-9960-DB93D13A6EB0}"/>
              </a:ext>
            </a:extLst>
          </p:cNvPr>
          <p:cNvSpPr txBox="1"/>
          <p:nvPr/>
        </p:nvSpPr>
        <p:spPr>
          <a:xfrm>
            <a:off x="4081429" y="4826885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CHEK2+</a:t>
            </a:r>
          </a:p>
        </p:txBody>
      </p:sp>
    </p:spTree>
    <p:extLst>
      <p:ext uri="{BB962C8B-B14F-4D97-AF65-F5344CB8AC3E}">
        <p14:creationId xmlns:p14="http://schemas.microsoft.com/office/powerpoint/2010/main" val="69496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6C46FB3-D310-BF4C-8582-3167B539F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339" y="1342982"/>
            <a:ext cx="5528441" cy="459222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998EBCBD-B2BA-DA4C-86BA-89F973AB50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Example: Family 3. Same as Family 1, using High PRS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6FB13AA7-41EF-DA42-9C37-1F5BF1031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" y="2848303"/>
            <a:ext cx="4979473" cy="3121573"/>
          </a:xfr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F45AEEC-E391-7A4A-B647-A0B76844288F}"/>
              </a:ext>
            </a:extLst>
          </p:cNvPr>
          <p:cNvSpPr/>
          <p:nvPr/>
        </p:nvSpPr>
        <p:spPr>
          <a:xfrm>
            <a:off x="4179772" y="3920359"/>
            <a:ext cx="739069" cy="840827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BB5F414-4B1A-A944-A72F-6DE4D69D03C4}"/>
              </a:ext>
            </a:extLst>
          </p:cNvPr>
          <p:cNvSpPr txBox="1"/>
          <p:nvPr/>
        </p:nvSpPr>
        <p:spPr>
          <a:xfrm>
            <a:off x="136635" y="1342982"/>
            <a:ext cx="5264583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Select “</a:t>
            </a:r>
            <a:r>
              <a:rPr lang="en-US" sz="2300" dirty="0" err="1">
                <a:solidFill>
                  <a:schemeClr val="accent1">
                    <a:lumMod val="50000"/>
                  </a:schemeClr>
                </a:solidFill>
              </a:rPr>
              <a:t>CanRisk</a:t>
            </a: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 Tool” to return to family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3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Select “High” sample name in VCF file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0B58484C-BECE-474D-88BB-135AD1BB80CB}"/>
              </a:ext>
            </a:extLst>
          </p:cNvPr>
          <p:cNvCxnSpPr>
            <a:cxnSpLocks/>
          </p:cNvCxnSpPr>
          <p:nvPr/>
        </p:nvCxnSpPr>
        <p:spPr>
          <a:xfrm>
            <a:off x="6132789" y="3421116"/>
            <a:ext cx="630621" cy="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F7B0C30-62C4-3E40-9EC4-C2020DF3E2EE}"/>
              </a:ext>
            </a:extLst>
          </p:cNvPr>
          <p:cNvSpPr txBox="1"/>
          <p:nvPr/>
        </p:nvSpPr>
        <p:spPr>
          <a:xfrm>
            <a:off x="8995199" y="4855779"/>
            <a:ext cx="2073966" cy="44627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~95</a:t>
            </a:r>
            <a:r>
              <a:rPr lang="en-US" sz="2300" baseline="30000" dirty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 percentile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2D49AEB-00AB-8948-8069-B98D51593FDB}"/>
              </a:ext>
            </a:extLst>
          </p:cNvPr>
          <p:cNvSpPr txBox="1"/>
          <p:nvPr/>
        </p:nvSpPr>
        <p:spPr>
          <a:xfrm>
            <a:off x="4081429" y="4826885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CHEK2+</a:t>
            </a:r>
          </a:p>
        </p:txBody>
      </p:sp>
    </p:spTree>
    <p:extLst>
      <p:ext uri="{BB962C8B-B14F-4D97-AF65-F5344CB8AC3E}">
        <p14:creationId xmlns:p14="http://schemas.microsoft.com/office/powerpoint/2010/main" val="1253098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B25401DA-0301-D04D-84DB-94FE5CB5D1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Discuss the classification based on predicted breast cancer risks….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6C2D5AE-77F3-0943-B219-877AB70E58E5}"/>
              </a:ext>
            </a:extLst>
          </p:cNvPr>
          <p:cNvSpPr txBox="1"/>
          <p:nvPr/>
        </p:nvSpPr>
        <p:spPr>
          <a:xfrm>
            <a:off x="530574" y="1545641"/>
            <a:ext cx="331398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>
                <a:solidFill>
                  <a:schemeClr val="accent1">
                    <a:lumMod val="50000"/>
                  </a:schemeClr>
                </a:solidFill>
              </a:rPr>
              <a:t>Family 1: CHEK2+, No PRS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9BB562B-4897-A14B-ACF8-B4EF87E5FDD1}"/>
              </a:ext>
            </a:extLst>
          </p:cNvPr>
          <p:cNvSpPr txBox="1"/>
          <p:nvPr/>
        </p:nvSpPr>
        <p:spPr>
          <a:xfrm>
            <a:off x="4472851" y="1517156"/>
            <a:ext cx="372922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>
                <a:solidFill>
                  <a:schemeClr val="accent1">
                    <a:lumMod val="50000"/>
                  </a:schemeClr>
                </a:solidFill>
              </a:rPr>
              <a:t>Family 2: CHEK2+, “Low” PRS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914C932-89DC-4547-9442-A1F2F11AD60A}"/>
              </a:ext>
            </a:extLst>
          </p:cNvPr>
          <p:cNvSpPr txBox="1"/>
          <p:nvPr/>
        </p:nvSpPr>
        <p:spPr>
          <a:xfrm>
            <a:off x="8366923" y="1490880"/>
            <a:ext cx="377404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>
                <a:solidFill>
                  <a:schemeClr val="accent1">
                    <a:lumMod val="50000"/>
                  </a:schemeClr>
                </a:solidFill>
              </a:rPr>
              <a:t>Family 3: CHEK2+, “High” PRS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461A0D7-C439-5B4C-8324-F1252D71E4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" r="3056"/>
          <a:stretch/>
        </p:blipFill>
        <p:spPr>
          <a:xfrm>
            <a:off x="0" y="2102069"/>
            <a:ext cx="4039905" cy="37732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0F2C007-EB17-9D42-8608-39D5EB62FD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7"/>
          <a:stretch/>
        </p:blipFill>
        <p:spPr>
          <a:xfrm>
            <a:off x="4014954" y="2102069"/>
            <a:ext cx="4046480" cy="37827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332D224-709A-E644-80DE-68E0CE670D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"/>
          <a:stretch/>
        </p:blipFill>
        <p:spPr>
          <a:xfrm>
            <a:off x="8160837" y="2100535"/>
            <a:ext cx="3977620" cy="377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55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EAFBE350-BDFF-7849-A6A6-D4AE683400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Regulatory process, CE marking and general release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9753DA5-49D0-764D-B063-852716E5861B}"/>
              </a:ext>
            </a:extLst>
          </p:cNvPr>
          <p:cNvSpPr txBox="1"/>
          <p:nvPr/>
        </p:nvSpPr>
        <p:spPr>
          <a:xfrm>
            <a:off x="128761" y="1214683"/>
            <a:ext cx="1193260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Use for clinical purposes requires regulatory approval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EU regulatory framework: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In Vitro Diagnostic Medical Device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Submission to regulatory authority: </a:t>
            </a:r>
            <a:r>
              <a:rPr lang="en-US" sz="2800" dirty="0" smtClean="0">
                <a:solidFill>
                  <a:srgbClr val="FF0000"/>
                </a:solidFill>
              </a:rPr>
              <a:t>any day</a:t>
            </a:r>
            <a:r>
              <a:rPr lang="mr-IN" sz="2800" dirty="0" smtClean="0">
                <a:solidFill>
                  <a:srgbClr val="FF0000"/>
                </a:solidFill>
              </a:rPr>
              <a:t>…</a:t>
            </a:r>
            <a:r>
              <a:rPr lang="en-US" sz="280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Registration expected: end of </a:t>
            </a:r>
            <a:r>
              <a:rPr lang="en-US" sz="2800" dirty="0">
                <a:solidFill>
                  <a:srgbClr val="FF0000"/>
                </a:solidFill>
              </a:rPr>
              <a:t>October 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Individual registration required to use as a medical device (</a:t>
            </a:r>
            <a:r>
              <a:rPr lang="en-US" sz="2800" dirty="0">
                <a:solidFill>
                  <a:srgbClr val="FF0000"/>
                </a:solidFill>
              </a:rPr>
              <a:t>November release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Conforms to EU standards only at the moment </a:t>
            </a:r>
          </a:p>
          <a:p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193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B399DF9-F40C-6E46-9AD3-84E4E0E381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BOADICEA model: comprehensive risk prediction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="" xmlns:a16="http://schemas.microsoft.com/office/drawing/2014/main" id="{3BE9E106-FAE2-B449-963A-9EE5F691DC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1" y="1661289"/>
            <a:ext cx="3519961" cy="2464660"/>
          </a:xfrm>
          <a:solidFill>
            <a:schemeClr val="bg1"/>
          </a:solidFill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D7C8A71-CA08-2043-BF30-6952A557F7E3}"/>
              </a:ext>
            </a:extLst>
          </p:cNvPr>
          <p:cNvSpPr txBox="1"/>
          <p:nvPr/>
        </p:nvSpPr>
        <p:spPr>
          <a:xfrm>
            <a:off x="605363" y="1234413"/>
            <a:ext cx="277326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>
                <a:solidFill>
                  <a:schemeClr val="accent1">
                    <a:lumMod val="50000"/>
                  </a:schemeClr>
                </a:solidFill>
              </a:rPr>
              <a:t>Rare genetic Variants</a:t>
            </a:r>
          </a:p>
        </p:txBody>
      </p:sp>
      <p:pic>
        <p:nvPicPr>
          <p:cNvPr id="15" name="Content Placeholder 3">
            <a:extLst>
              <a:ext uri="{FF2B5EF4-FFF2-40B4-BE49-F238E27FC236}">
                <a16:creationId xmlns="" xmlns:a16="http://schemas.microsoft.com/office/drawing/2014/main" id="{BA2550BA-EC8D-8A43-AFDC-F9E26EE009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448" y="1516563"/>
            <a:ext cx="3479180" cy="26093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5B6AE02-9BBA-8D46-A54D-1038571CF27D}"/>
              </a:ext>
            </a:extLst>
          </p:cNvPr>
          <p:cNvSpPr txBox="1"/>
          <p:nvPr/>
        </p:nvSpPr>
        <p:spPr>
          <a:xfrm>
            <a:off x="3980460" y="1253000"/>
            <a:ext cx="264578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>
                <a:solidFill>
                  <a:schemeClr val="accent1">
                    <a:lumMod val="50000"/>
                  </a:schemeClr>
                </a:solidFill>
              </a:rPr>
              <a:t>Polygenic Risk Score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1FD8974-E82C-E84B-94F4-B9C7C67164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628" y="1779212"/>
            <a:ext cx="4697193" cy="222881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2745A5B-EF82-2347-85BE-0E93F969F159}"/>
              </a:ext>
            </a:extLst>
          </p:cNvPr>
          <p:cNvSpPr txBox="1"/>
          <p:nvPr/>
        </p:nvSpPr>
        <p:spPr>
          <a:xfrm>
            <a:off x="8637950" y="1293425"/>
            <a:ext cx="189648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>
                <a:solidFill>
                  <a:schemeClr val="accent1">
                    <a:lumMod val="50000"/>
                  </a:schemeClr>
                </a:solidFill>
              </a:rPr>
              <a:t>Family history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B9ADD53-32B3-3347-8D68-E9D42DF963B3}"/>
              </a:ext>
            </a:extLst>
          </p:cNvPr>
          <p:cNvSpPr txBox="1"/>
          <p:nvPr/>
        </p:nvSpPr>
        <p:spPr>
          <a:xfrm>
            <a:off x="7125628" y="3361695"/>
            <a:ext cx="2055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breast, ovarian</a:t>
            </a:r>
          </a:p>
          <a:p>
            <a:r>
              <a:rPr lang="en-US" dirty="0"/>
              <a:t>prostate, pancreatic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24A09C5-A7B1-3C45-9DEB-9F223AD2F45B}"/>
              </a:ext>
            </a:extLst>
          </p:cNvPr>
          <p:cNvSpPr txBox="1"/>
          <p:nvPr/>
        </p:nvSpPr>
        <p:spPr>
          <a:xfrm>
            <a:off x="423748" y="4125952"/>
            <a:ext cx="597894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Other unobserved genetic effects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Lifestyle/hormonal/reproductive risk factors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Breast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tumour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characteristics: ER/PR/HER2</a:t>
            </a:r>
          </a:p>
          <a:p>
            <a:pPr marL="14040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Population demographics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949C974-7C7C-A24B-84BF-9C98BF9BE904}"/>
              </a:ext>
            </a:extLst>
          </p:cNvPr>
          <p:cNvSpPr txBox="1"/>
          <p:nvPr/>
        </p:nvSpPr>
        <p:spPr>
          <a:xfrm>
            <a:off x="9516598" y="5702020"/>
            <a:ext cx="26164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Arial"/>
                <a:cs typeface="Arial"/>
              </a:rPr>
              <a:t>Lee et al, Genet Med 2019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E36BFC2-5316-034E-847B-5F999DAD728B}"/>
              </a:ext>
            </a:extLst>
          </p:cNvPr>
          <p:cNvSpPr txBox="1"/>
          <p:nvPr/>
        </p:nvSpPr>
        <p:spPr>
          <a:xfrm>
            <a:off x="7177660" y="4133388"/>
            <a:ext cx="4168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Segregation analysis methods</a:t>
            </a:r>
          </a:p>
        </p:txBody>
      </p:sp>
    </p:spTree>
    <p:extLst>
      <p:ext uri="{BB962C8B-B14F-4D97-AF65-F5344CB8AC3E}">
        <p14:creationId xmlns:p14="http://schemas.microsoft.com/office/powerpoint/2010/main" val="3252555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EAFBE350-BDFF-7849-A6A6-D4AE683400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Additional examples if time permits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9753DA5-49D0-764D-B063-852716E5861B}"/>
              </a:ext>
            </a:extLst>
          </p:cNvPr>
          <p:cNvSpPr txBox="1"/>
          <p:nvPr/>
        </p:nvSpPr>
        <p:spPr>
          <a:xfrm>
            <a:off x="128761" y="1214683"/>
            <a:ext cx="119326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965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998EBCBD-B2BA-DA4C-86BA-89F973AB50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Example: Family 4. Same as Family 1, No Genetic Tests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6FB13AA7-41EF-DA42-9C37-1F5BF1031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" y="2848303"/>
            <a:ext cx="4979473" cy="3121573"/>
          </a:xfr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F45AEEC-E391-7A4A-B647-A0B76844288F}"/>
              </a:ext>
            </a:extLst>
          </p:cNvPr>
          <p:cNvSpPr/>
          <p:nvPr/>
        </p:nvSpPr>
        <p:spPr>
          <a:xfrm>
            <a:off x="4179772" y="3920359"/>
            <a:ext cx="739069" cy="840827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BB5F414-4B1A-A944-A72F-6DE4D69D03C4}"/>
              </a:ext>
            </a:extLst>
          </p:cNvPr>
          <p:cNvSpPr txBox="1"/>
          <p:nvPr/>
        </p:nvSpPr>
        <p:spPr>
          <a:xfrm>
            <a:off x="136635" y="1342982"/>
            <a:ext cx="526458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Select “</a:t>
            </a:r>
            <a:r>
              <a:rPr lang="en-US" sz="2300" dirty="0" err="1">
                <a:solidFill>
                  <a:schemeClr val="accent1">
                    <a:lumMod val="50000"/>
                  </a:schemeClr>
                </a:solidFill>
              </a:rPr>
              <a:t>CanRisk</a:t>
            </a: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 Tool” to return to family</a:t>
            </a:r>
          </a:p>
          <a:p>
            <a:endParaRPr lang="en-US" sz="2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EAB2AA0-8B72-9546-8D6B-A7FB0887C8C7}"/>
              </a:ext>
            </a:extLst>
          </p:cNvPr>
          <p:cNvSpPr txBox="1"/>
          <p:nvPr/>
        </p:nvSpPr>
        <p:spPr>
          <a:xfrm>
            <a:off x="6789682" y="1161613"/>
            <a:ext cx="5393464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Date of birth: 01/01/1979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Country: USA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Height: 173cm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Weight: 65kg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Alcohol: 1 glass wine daily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Age at menarche: 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No oral contraceptives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Still having periods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No hormone replacement therapy (HRT)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Children: 1 daughter, born 2005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No mammograms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No other medical history (ignore section)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No PRS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No other genetic tests</a:t>
            </a:r>
          </a:p>
        </p:txBody>
      </p:sp>
    </p:spTree>
    <p:extLst>
      <p:ext uri="{BB962C8B-B14F-4D97-AF65-F5344CB8AC3E}">
        <p14:creationId xmlns:p14="http://schemas.microsoft.com/office/powerpoint/2010/main" val="2480261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998EBCBD-B2BA-DA4C-86BA-89F973AB50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Example: Family 5. Same as family 4 “Low” PRS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6FB13AA7-41EF-DA42-9C37-1F5BF1031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" y="2848303"/>
            <a:ext cx="4979473" cy="3121573"/>
          </a:xfr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F45AEEC-E391-7A4A-B647-A0B76844288F}"/>
              </a:ext>
            </a:extLst>
          </p:cNvPr>
          <p:cNvSpPr/>
          <p:nvPr/>
        </p:nvSpPr>
        <p:spPr>
          <a:xfrm>
            <a:off x="4179772" y="3920359"/>
            <a:ext cx="739069" cy="840827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BB5F414-4B1A-A944-A72F-6DE4D69D03C4}"/>
              </a:ext>
            </a:extLst>
          </p:cNvPr>
          <p:cNvSpPr txBox="1"/>
          <p:nvPr/>
        </p:nvSpPr>
        <p:spPr>
          <a:xfrm>
            <a:off x="136635" y="1342982"/>
            <a:ext cx="5264583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Select “</a:t>
            </a:r>
            <a:r>
              <a:rPr lang="en-US" sz="2300" dirty="0" err="1">
                <a:solidFill>
                  <a:schemeClr val="accent1">
                    <a:lumMod val="50000"/>
                  </a:schemeClr>
                </a:solidFill>
              </a:rPr>
              <a:t>CanRisk</a:t>
            </a: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 Tool” to return to family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Upload VCF file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Select “Low” sample name in VCF file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1CD58F7-2674-B845-9B1C-0939C28F3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168" y="1342982"/>
            <a:ext cx="5554652" cy="462689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CEEB2D7B-40E4-D54D-929F-382FDD6086D7}"/>
              </a:ext>
            </a:extLst>
          </p:cNvPr>
          <p:cNvCxnSpPr>
            <a:cxnSpLocks/>
          </p:cNvCxnSpPr>
          <p:nvPr/>
        </p:nvCxnSpPr>
        <p:spPr>
          <a:xfrm>
            <a:off x="6127531" y="2007476"/>
            <a:ext cx="630621" cy="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777AD8F2-CFBF-5C4D-AFE8-11CF213908FA}"/>
              </a:ext>
            </a:extLst>
          </p:cNvPr>
          <p:cNvCxnSpPr>
            <a:cxnSpLocks/>
          </p:cNvCxnSpPr>
          <p:nvPr/>
        </p:nvCxnSpPr>
        <p:spPr>
          <a:xfrm>
            <a:off x="6132787" y="2632841"/>
            <a:ext cx="630621" cy="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2D6688AA-3726-D74E-8CC1-123361A8901F}"/>
              </a:ext>
            </a:extLst>
          </p:cNvPr>
          <p:cNvCxnSpPr>
            <a:cxnSpLocks/>
          </p:cNvCxnSpPr>
          <p:nvPr/>
        </p:nvCxnSpPr>
        <p:spPr>
          <a:xfrm>
            <a:off x="6138042" y="3058509"/>
            <a:ext cx="630621" cy="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1C4D3D9A-4BFE-6745-8C44-4CFA7707C2E6}"/>
              </a:ext>
            </a:extLst>
          </p:cNvPr>
          <p:cNvCxnSpPr>
            <a:cxnSpLocks/>
          </p:cNvCxnSpPr>
          <p:nvPr/>
        </p:nvCxnSpPr>
        <p:spPr>
          <a:xfrm>
            <a:off x="6132789" y="3473666"/>
            <a:ext cx="630621" cy="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515EC55-8AD8-1247-9D03-423C479338C1}"/>
              </a:ext>
            </a:extLst>
          </p:cNvPr>
          <p:cNvSpPr txBox="1"/>
          <p:nvPr/>
        </p:nvSpPr>
        <p:spPr>
          <a:xfrm>
            <a:off x="9026729" y="4855779"/>
            <a:ext cx="1924886" cy="44627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~6</a:t>
            </a:r>
            <a:r>
              <a:rPr lang="en-US" sz="2300" baseline="30000" dirty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 percentile</a:t>
            </a:r>
          </a:p>
        </p:txBody>
      </p:sp>
    </p:spTree>
    <p:extLst>
      <p:ext uri="{BB962C8B-B14F-4D97-AF65-F5344CB8AC3E}">
        <p14:creationId xmlns:p14="http://schemas.microsoft.com/office/powerpoint/2010/main" val="3819268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6C46FB3-D310-BF4C-8582-3167B539F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339" y="1342982"/>
            <a:ext cx="5528441" cy="459222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998EBCBD-B2BA-DA4C-86BA-89F973AB50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Example: Family 6. Same as Family 4, using High PRS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6FB13AA7-41EF-DA42-9C37-1F5BF1031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" y="2848303"/>
            <a:ext cx="4979473" cy="3121573"/>
          </a:xfr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F45AEEC-E391-7A4A-B647-A0B76844288F}"/>
              </a:ext>
            </a:extLst>
          </p:cNvPr>
          <p:cNvSpPr/>
          <p:nvPr/>
        </p:nvSpPr>
        <p:spPr>
          <a:xfrm>
            <a:off x="4179772" y="3920359"/>
            <a:ext cx="739069" cy="840827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BB5F414-4B1A-A944-A72F-6DE4D69D03C4}"/>
              </a:ext>
            </a:extLst>
          </p:cNvPr>
          <p:cNvSpPr txBox="1"/>
          <p:nvPr/>
        </p:nvSpPr>
        <p:spPr>
          <a:xfrm>
            <a:off x="136635" y="1342982"/>
            <a:ext cx="5264583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Select “</a:t>
            </a:r>
            <a:r>
              <a:rPr lang="en-US" sz="2300" dirty="0" err="1">
                <a:solidFill>
                  <a:schemeClr val="accent1">
                    <a:lumMod val="50000"/>
                  </a:schemeClr>
                </a:solidFill>
              </a:rPr>
              <a:t>CanRisk</a:t>
            </a: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 Tool” to return to family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3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Select “High” sample name in VCF file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0B58484C-BECE-474D-88BB-135AD1BB80CB}"/>
              </a:ext>
            </a:extLst>
          </p:cNvPr>
          <p:cNvCxnSpPr>
            <a:cxnSpLocks/>
          </p:cNvCxnSpPr>
          <p:nvPr/>
        </p:nvCxnSpPr>
        <p:spPr>
          <a:xfrm>
            <a:off x="6132789" y="3421116"/>
            <a:ext cx="630621" cy="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F7B0C30-62C4-3E40-9EC4-C2020DF3E2EE}"/>
              </a:ext>
            </a:extLst>
          </p:cNvPr>
          <p:cNvSpPr txBox="1"/>
          <p:nvPr/>
        </p:nvSpPr>
        <p:spPr>
          <a:xfrm>
            <a:off x="8995199" y="4855779"/>
            <a:ext cx="2073966" cy="44627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~95</a:t>
            </a:r>
            <a:r>
              <a:rPr lang="en-US" sz="2300" baseline="30000" dirty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 percentile</a:t>
            </a:r>
          </a:p>
        </p:txBody>
      </p:sp>
    </p:spTree>
    <p:extLst>
      <p:ext uri="{BB962C8B-B14F-4D97-AF65-F5344CB8AC3E}">
        <p14:creationId xmlns:p14="http://schemas.microsoft.com/office/powerpoint/2010/main" val="2047414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B25401DA-0301-D04D-84DB-94FE5CB5D1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Discuss the classification based on predicted risks….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6C2D5AE-77F3-0943-B219-877AB70E58E5}"/>
              </a:ext>
            </a:extLst>
          </p:cNvPr>
          <p:cNvSpPr txBox="1"/>
          <p:nvPr/>
        </p:nvSpPr>
        <p:spPr>
          <a:xfrm>
            <a:off x="530574" y="1472071"/>
            <a:ext cx="222714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>
                <a:solidFill>
                  <a:schemeClr val="accent1">
                    <a:lumMod val="50000"/>
                  </a:schemeClr>
                </a:solidFill>
              </a:rPr>
              <a:t>Family 4: No PRS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81C18E3-B416-8A48-8D69-BA9A5E354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957" y="1876403"/>
            <a:ext cx="4225235" cy="38832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3FA623B-C6C9-5747-80E3-C86E533B5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2" y="1849723"/>
            <a:ext cx="4187878" cy="38338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9BB562B-4897-A14B-ACF8-B4EF87E5FDD1}"/>
              </a:ext>
            </a:extLst>
          </p:cNvPr>
          <p:cNvSpPr txBox="1"/>
          <p:nvPr/>
        </p:nvSpPr>
        <p:spPr>
          <a:xfrm>
            <a:off x="4472851" y="1538177"/>
            <a:ext cx="264239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>
                <a:solidFill>
                  <a:schemeClr val="accent1">
                    <a:lumMod val="50000"/>
                  </a:schemeClr>
                </a:solidFill>
              </a:rPr>
              <a:t>Family 5: “Low” PRS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E00B35D-D834-004C-AAF8-92DC4FE093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" t="1182" r="2560" b="1914"/>
          <a:stretch/>
        </p:blipFill>
        <p:spPr>
          <a:xfrm>
            <a:off x="8185069" y="1900571"/>
            <a:ext cx="3960744" cy="37830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914C932-89DC-4547-9442-A1F2F11AD60A}"/>
              </a:ext>
            </a:extLst>
          </p:cNvPr>
          <p:cNvSpPr txBox="1"/>
          <p:nvPr/>
        </p:nvSpPr>
        <p:spPr>
          <a:xfrm>
            <a:off x="8556108" y="1543433"/>
            <a:ext cx="268721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>
                <a:solidFill>
                  <a:schemeClr val="accent1">
                    <a:lumMod val="50000"/>
                  </a:schemeClr>
                </a:solidFill>
              </a:rPr>
              <a:t>Family 6: “High” PRS</a:t>
            </a:r>
          </a:p>
        </p:txBody>
      </p:sp>
    </p:spTree>
    <p:extLst>
      <p:ext uri="{BB962C8B-B14F-4D97-AF65-F5344CB8AC3E}">
        <p14:creationId xmlns:p14="http://schemas.microsoft.com/office/powerpoint/2010/main" val="1469686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FDC90BDE-11B2-7E4F-95F0-699F7AF92C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1E23ED1-624C-1D42-83E0-A3FD1D92F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763" y="74541"/>
            <a:ext cx="3943440" cy="7547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0FE3EBF-37CD-DB46-9EFF-0E0B43137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1563" y="6099647"/>
            <a:ext cx="1089683" cy="726454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6" name="Picture 5" descr="kop_bridges_60procent.jpg">
            <a:extLst>
              <a:ext uri="{FF2B5EF4-FFF2-40B4-BE49-F238E27FC236}">
                <a16:creationId xmlns="" xmlns:a16="http://schemas.microsoft.com/office/drawing/2014/main" id="{227853BF-4D07-CB48-91AA-812959AD57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178" y="6135198"/>
            <a:ext cx="1527518" cy="658930"/>
          </a:xfrm>
          <a:prstGeom prst="rect">
            <a:avLst/>
          </a:prstGeom>
        </p:spPr>
      </p:pic>
      <p:pic>
        <p:nvPicPr>
          <p:cNvPr id="7" name="Picture 6" descr="b-cast.png">
            <a:extLst>
              <a:ext uri="{FF2B5EF4-FFF2-40B4-BE49-F238E27FC236}">
                <a16:creationId xmlns="" xmlns:a16="http://schemas.microsoft.com/office/drawing/2014/main" id="{FA0FBC59-ED5F-B845-899D-762F32AA1D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259" y="6141057"/>
            <a:ext cx="1828029" cy="63541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GenomeCanadaColor.jpg" descr="/Volumes/faience D/Users/mdumont/Documents/Mes documents/INHERIT PHASE 2/LOGOS/GenomeCanadaColor.jpg">
            <a:extLst>
              <a:ext uri="{FF2B5EF4-FFF2-40B4-BE49-F238E27FC236}">
                <a16:creationId xmlns="" xmlns:a16="http://schemas.microsoft.com/office/drawing/2014/main" id="{BAD5BBE2-E2BD-7940-AB97-7126364C3B28}"/>
              </a:ext>
            </a:extLst>
          </p:cNvPr>
          <p:cNvPicPr>
            <a:picLocks noChangeAspect="1"/>
          </p:cNvPicPr>
          <p:nvPr/>
        </p:nvPicPr>
        <p:blipFill>
          <a:blip r:embed="rId7" r:link="rId8"/>
          <a:stretch>
            <a:fillRect/>
          </a:stretch>
        </p:blipFill>
        <p:spPr>
          <a:xfrm>
            <a:off x="6357095" y="6123598"/>
            <a:ext cx="876793" cy="708948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="" xmlns:a16="http://schemas.microsoft.com/office/drawing/2014/main" id="{4B426565-5BFC-7045-931B-D9518E1126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231" y="6176763"/>
            <a:ext cx="3026343" cy="63174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29B8E695-7E77-5741-8D34-584A7E14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228" y="1294142"/>
            <a:ext cx="4218286" cy="503345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700" b="1" dirty="0"/>
              <a:t>University of Cambridge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700" dirty="0"/>
              <a:t>Andrew Lee, Alex Cunningham, Tim Carver, Stephanie Archer, Simon Hartley, Daniel Barnes, Xin Yang, Lesley </a:t>
            </a:r>
            <a:r>
              <a:rPr lang="en-GB" sz="1700" dirty="0" err="1"/>
              <a:t>McGuffog</a:t>
            </a:r>
            <a:r>
              <a:rPr lang="en-GB" sz="1700" dirty="0"/>
              <a:t>, </a:t>
            </a:r>
            <a:r>
              <a:rPr lang="en-GB" sz="1700" dirty="0" err="1"/>
              <a:t>Goska</a:t>
            </a:r>
            <a:r>
              <a:rPr lang="en-GB" sz="1700" dirty="0"/>
              <a:t> Leslie,  Nasim </a:t>
            </a:r>
            <a:r>
              <a:rPr lang="en-GB" sz="1700" dirty="0" err="1"/>
              <a:t>Mavaddat</a:t>
            </a:r>
            <a:r>
              <a:rPr lang="en-GB" sz="1700" dirty="0"/>
              <a:t>,  Joe Dennis, Chantal Babb de Villiers, Tommy Nyberg, Renata Khoury, Paul </a:t>
            </a:r>
            <a:r>
              <a:rPr lang="en-GB" sz="1700" dirty="0" err="1"/>
              <a:t>Pharoah</a:t>
            </a:r>
            <a:r>
              <a:rPr lang="en-GB" sz="1700" dirty="0"/>
              <a:t>, Fiona Walter, Marc </a:t>
            </a:r>
            <a:r>
              <a:rPr lang="en-GB" sz="1700" dirty="0" err="1"/>
              <a:t>Tischkowitz</a:t>
            </a:r>
            <a:r>
              <a:rPr lang="en-GB" sz="1700" dirty="0"/>
              <a:t>, Douglas Easton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7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700" b="1" dirty="0"/>
              <a:t>University of Manchester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700" dirty="0"/>
              <a:t>D. Gareth Evans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7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700" b="1" dirty="0"/>
              <a:t>National Cancer Institute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700" dirty="0" err="1"/>
              <a:t>Montse</a:t>
            </a:r>
            <a:r>
              <a:rPr lang="en-GB" sz="1700" dirty="0"/>
              <a:t> Garcia-</a:t>
            </a:r>
            <a:r>
              <a:rPr lang="en-GB" sz="1700" dirty="0" err="1"/>
              <a:t>Closas</a:t>
            </a:r>
            <a:endParaRPr lang="en-GB" sz="17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700" dirty="0"/>
              <a:t>Amber Wilcox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7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700" b="1" dirty="0"/>
              <a:t>Netherlands Cancer Institute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700" dirty="0" err="1"/>
              <a:t>Marjanka</a:t>
            </a:r>
            <a:r>
              <a:rPr lang="en-GB" sz="1700" dirty="0"/>
              <a:t> Schmidt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7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700" b="1" dirty="0"/>
              <a:t>Leiden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700" dirty="0"/>
              <a:t>Peter </a:t>
            </a:r>
            <a:r>
              <a:rPr lang="en-GB" sz="1700" dirty="0" err="1"/>
              <a:t>Devilee</a:t>
            </a:r>
            <a:endParaRPr lang="en-GB" sz="17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7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4E9B12AA-7742-E24A-9AE4-56A81EFB32FF}"/>
              </a:ext>
            </a:extLst>
          </p:cNvPr>
          <p:cNvSpPr txBox="1">
            <a:spLocks/>
          </p:cNvSpPr>
          <p:nvPr/>
        </p:nvSpPr>
        <p:spPr bwMode="auto">
          <a:xfrm>
            <a:off x="5967183" y="1356865"/>
            <a:ext cx="4218286" cy="454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700" b="1" dirty="0"/>
              <a:t>Laval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700" dirty="0"/>
              <a:t>Jacques </a:t>
            </a:r>
            <a:r>
              <a:rPr lang="en-GB" sz="1700" dirty="0" err="1"/>
              <a:t>Simard</a:t>
            </a:r>
            <a:endParaRPr lang="en-GB" sz="17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7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700" b="1" dirty="0"/>
              <a:t>University of Toronto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700" dirty="0"/>
              <a:t>Anna </a:t>
            </a:r>
            <a:r>
              <a:rPr lang="en-GB" sz="1700" dirty="0" err="1"/>
              <a:t>Chiarelli</a:t>
            </a:r>
            <a:endParaRPr lang="en-GB" sz="17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700" dirty="0"/>
              <a:t>Jennifer Brooks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700" dirty="0"/>
              <a:t>Irene </a:t>
            </a:r>
            <a:r>
              <a:rPr lang="en-GB" sz="1700" dirty="0" err="1"/>
              <a:t>Andrulis</a:t>
            </a:r>
            <a:endParaRPr lang="en-GB" sz="17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7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7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700" b="1" dirty="0"/>
              <a:t>BCAC groups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7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700" b="1" dirty="0"/>
              <a:t>CIMBA  groups</a:t>
            </a:r>
          </a:p>
        </p:txBody>
      </p:sp>
    </p:spTree>
    <p:extLst>
      <p:ext uri="{BB962C8B-B14F-4D97-AF65-F5344CB8AC3E}">
        <p14:creationId xmlns:p14="http://schemas.microsoft.com/office/powerpoint/2010/main" val="2962158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4453F59E-8502-AF48-9B64-45E4CEC659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Rare genetic variants in BOADICEA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41A63A49-A80E-4947-8E4B-7755F3E8ED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9" y="1460566"/>
            <a:ext cx="6418474" cy="4494185"/>
          </a:xfrm>
          <a:solidFill>
            <a:schemeClr val="bg1"/>
          </a:solidFill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E142EF3-3074-5C4B-9EA4-5878BF7D6EFC}"/>
              </a:ext>
            </a:extLst>
          </p:cNvPr>
          <p:cNvSpPr txBox="1"/>
          <p:nvPr/>
        </p:nvSpPr>
        <p:spPr>
          <a:xfrm>
            <a:off x="6965769" y="2617773"/>
            <a:ext cx="1218603" cy="44627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High risk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="" xmlns:a16="http://schemas.microsoft.com/office/drawing/2014/main" id="{AB88297D-714C-CA42-89DB-2562F63CABF1}"/>
              </a:ext>
            </a:extLst>
          </p:cNvPr>
          <p:cNvSpPr/>
          <p:nvPr/>
        </p:nvSpPr>
        <p:spPr>
          <a:xfrm>
            <a:off x="6566293" y="1746478"/>
            <a:ext cx="193506" cy="2210618"/>
          </a:xfrm>
          <a:prstGeom prst="rightBrace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879FF5B-77B9-6F4D-BBE1-8627A0AA3C6F}"/>
              </a:ext>
            </a:extLst>
          </p:cNvPr>
          <p:cNvSpPr txBox="1"/>
          <p:nvPr/>
        </p:nvSpPr>
        <p:spPr>
          <a:xfrm>
            <a:off x="6734506" y="4071242"/>
            <a:ext cx="2197618" cy="4462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Moderate risk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="" xmlns:a16="http://schemas.microsoft.com/office/drawing/2014/main" id="{80019574-869C-C049-8424-53B55A49E8F4}"/>
              </a:ext>
            </a:extLst>
          </p:cNvPr>
          <p:cNvSpPr/>
          <p:nvPr/>
        </p:nvSpPr>
        <p:spPr>
          <a:xfrm>
            <a:off x="6545248" y="3965659"/>
            <a:ext cx="292608" cy="685008"/>
          </a:xfrm>
          <a:prstGeom prst="rightBrace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ight Brace 8">
            <a:extLst>
              <a:ext uri="{FF2B5EF4-FFF2-40B4-BE49-F238E27FC236}">
                <a16:creationId xmlns="" xmlns:a16="http://schemas.microsoft.com/office/drawing/2014/main" id="{50991875-D81A-F34B-85EF-68A94F0D4B36}"/>
              </a:ext>
            </a:extLst>
          </p:cNvPr>
          <p:cNvSpPr/>
          <p:nvPr/>
        </p:nvSpPr>
        <p:spPr>
          <a:xfrm>
            <a:off x="6545248" y="4692684"/>
            <a:ext cx="292608" cy="602390"/>
          </a:xfrm>
          <a:prstGeom prst="rightBrace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18E74E6-2514-3F4D-BF8E-2464DB8F8C9B}"/>
              </a:ext>
            </a:extLst>
          </p:cNvPr>
          <p:cNvSpPr txBox="1"/>
          <p:nvPr/>
        </p:nvSpPr>
        <p:spPr>
          <a:xfrm>
            <a:off x="6932316" y="4759589"/>
            <a:ext cx="2688878" cy="44627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Near-Population Risk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8985318-CD31-4942-93F3-DD2D6E564554}"/>
              </a:ext>
            </a:extLst>
          </p:cNvPr>
          <p:cNvSpPr txBox="1"/>
          <p:nvPr/>
        </p:nvSpPr>
        <p:spPr>
          <a:xfrm>
            <a:off x="9561201" y="5492540"/>
            <a:ext cx="26164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Arial"/>
                <a:cs typeface="Arial"/>
              </a:rPr>
              <a:t>Lee et al, Genet Med 2016</a:t>
            </a:r>
          </a:p>
          <a:p>
            <a:r>
              <a:rPr lang="en-US" sz="1600" dirty="0">
                <a:solidFill>
                  <a:schemeClr val="tx2"/>
                </a:solidFill>
                <a:latin typeface="Arial"/>
                <a:cs typeface="Arial"/>
              </a:rPr>
              <a:t>Lee et al, Genet Med 2019</a:t>
            </a:r>
          </a:p>
        </p:txBody>
      </p:sp>
    </p:spTree>
    <p:extLst>
      <p:ext uri="{BB962C8B-B14F-4D97-AF65-F5344CB8AC3E}">
        <p14:creationId xmlns:p14="http://schemas.microsoft.com/office/powerpoint/2010/main" val="911362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1B651FD5-4C88-2E47-9D13-9A8ACB2143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313 SNP Polygenic Risk Score</a:t>
            </a:r>
          </a:p>
        </p:txBody>
      </p:sp>
      <p:pic>
        <p:nvPicPr>
          <p:cNvPr id="5" name="Content Placeholder 2">
            <a:extLst>
              <a:ext uri="{FF2B5EF4-FFF2-40B4-BE49-F238E27FC236}">
                <a16:creationId xmlns="" xmlns:a16="http://schemas.microsoft.com/office/drawing/2014/main" id="{ABD0F412-C747-B74B-8601-CD231E3FAD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022" b="-563"/>
          <a:stretch/>
        </p:blipFill>
        <p:spPr>
          <a:xfrm>
            <a:off x="130068" y="1590117"/>
            <a:ext cx="5332380" cy="35728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0FBA4F-7025-B649-9739-7E710F60A290}"/>
              </a:ext>
            </a:extLst>
          </p:cNvPr>
          <p:cNvSpPr txBox="1"/>
          <p:nvPr/>
        </p:nvSpPr>
        <p:spPr>
          <a:xfrm>
            <a:off x="5319131" y="1743916"/>
            <a:ext cx="691375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Breast Cancer Association Consortium (BCAC)</a:t>
            </a:r>
          </a:p>
          <a:p>
            <a:pPr marL="285750" indent="-285750">
              <a:buFont typeface="Arial"/>
              <a:buChar char="•"/>
            </a:pPr>
            <a:endParaRPr lang="en-US" sz="23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94,094 breast cancer cases and 75,017 control women</a:t>
            </a:r>
          </a:p>
          <a:p>
            <a:pPr marL="285750" indent="-285750">
              <a:buFont typeface="Arial"/>
              <a:buChar char="•"/>
            </a:pPr>
            <a:endParaRPr lang="en-US" sz="23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Validated in prospective cohorts</a:t>
            </a:r>
          </a:p>
          <a:p>
            <a:pPr marL="285750" indent="-285750">
              <a:buFont typeface="Arial"/>
              <a:buChar char="•"/>
            </a:pPr>
            <a:endParaRPr lang="en-US" sz="23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Explains 20% of Familial Risk</a:t>
            </a:r>
          </a:p>
          <a:p>
            <a:pPr marL="285750" indent="-285750">
              <a:buFont typeface="Arial"/>
              <a:buChar char="•"/>
            </a:pPr>
            <a:endParaRPr lang="en-US" sz="23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B011FF1-F172-F54E-ADE7-70C66109C7EF}"/>
              </a:ext>
            </a:extLst>
          </p:cNvPr>
          <p:cNvSpPr txBox="1"/>
          <p:nvPr/>
        </p:nvSpPr>
        <p:spPr>
          <a:xfrm>
            <a:off x="9710936" y="5671738"/>
            <a:ext cx="2481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Mavaddat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et al, AJHG 2019 </a:t>
            </a:r>
          </a:p>
        </p:txBody>
      </p:sp>
    </p:spTree>
    <p:extLst>
      <p:ext uri="{BB962C8B-B14F-4D97-AF65-F5344CB8AC3E}">
        <p14:creationId xmlns:p14="http://schemas.microsoft.com/office/powerpoint/2010/main" val="1110745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CC42B6C6-8957-0F4B-8B96-D38DD65BA2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Other breast cancer risk factors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517911D0-CCBA-C24B-B134-6063CF986FDF}"/>
              </a:ext>
            </a:extLst>
          </p:cNvPr>
          <p:cNvSpPr txBox="1">
            <a:spLocks/>
          </p:cNvSpPr>
          <p:nvPr/>
        </p:nvSpPr>
        <p:spPr>
          <a:xfrm>
            <a:off x="475406" y="1354504"/>
            <a:ext cx="483488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Ø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Parity</a:t>
            </a:r>
          </a:p>
          <a:p>
            <a:pPr>
              <a:buFont typeface="Wingdings" charset="2"/>
              <a:buChar char="Ø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Age at first live birth</a:t>
            </a:r>
          </a:p>
          <a:p>
            <a:pPr>
              <a:buFont typeface="Wingdings" charset="2"/>
              <a:buChar char="Ø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Age at menarche</a:t>
            </a:r>
          </a:p>
          <a:p>
            <a:pPr>
              <a:buFont typeface="Wingdings" charset="2"/>
              <a:buChar char="Ø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Age at menopause</a:t>
            </a:r>
          </a:p>
          <a:p>
            <a:pPr>
              <a:buFont typeface="Wingdings" charset="2"/>
              <a:buChar char="Ø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BMI</a:t>
            </a:r>
          </a:p>
          <a:p>
            <a:pPr>
              <a:buFont typeface="Wingdings" charset="2"/>
              <a:buChar char="Ø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Height</a:t>
            </a:r>
          </a:p>
          <a:p>
            <a:pPr>
              <a:buFont typeface="Wingdings" charset="2"/>
              <a:buChar char="Ø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Alcohol use</a:t>
            </a:r>
          </a:p>
          <a:p>
            <a:pPr>
              <a:buFont typeface="Wingdings" charset="2"/>
              <a:buChar char="Ø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Oral contraceptive use</a:t>
            </a:r>
          </a:p>
          <a:p>
            <a:pPr>
              <a:buFont typeface="Wingdings" charset="2"/>
              <a:buChar char="Ø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Menopause hormone therapy use</a:t>
            </a:r>
          </a:p>
          <a:p>
            <a:pPr>
              <a:buFont typeface="Wingdings" charset="2"/>
              <a:buChar char="Ø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Mammographic density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F05777-19F5-AE4D-8A8B-D49607814054}"/>
              </a:ext>
            </a:extLst>
          </p:cNvPr>
          <p:cNvSpPr txBox="1"/>
          <p:nvPr/>
        </p:nvSpPr>
        <p:spPr>
          <a:xfrm>
            <a:off x="8964881" y="5696928"/>
            <a:ext cx="3202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Lee A et al,  Genet Med 2019</a:t>
            </a:r>
          </a:p>
        </p:txBody>
      </p:sp>
    </p:spTree>
    <p:extLst>
      <p:ext uri="{BB962C8B-B14F-4D97-AF65-F5344CB8AC3E}">
        <p14:creationId xmlns:p14="http://schemas.microsoft.com/office/powerpoint/2010/main" val="2734374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81DC88D8-7E97-654E-A1D6-C3643B2C0F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Implementation: </a:t>
            </a:r>
            <a:r>
              <a:rPr lang="en-US" sz="2800" dirty="0" err="1"/>
              <a:t>CanRisk</a:t>
            </a:r>
            <a:r>
              <a:rPr lang="en-US" sz="2800" dirty="0"/>
              <a:t> tool     https://</a:t>
            </a:r>
            <a:r>
              <a:rPr lang="en-US" sz="2800" dirty="0" err="1"/>
              <a:t>canrisk.org</a:t>
            </a:r>
            <a:endParaRPr lang="en-US" sz="28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6BFB1689-CD10-D84A-A5C9-55074F0F51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7"/>
          <a:stretch/>
        </p:blipFill>
        <p:spPr>
          <a:xfrm>
            <a:off x="144966" y="1289706"/>
            <a:ext cx="9936431" cy="4542382"/>
          </a:xfrm>
          <a:ln>
            <a:solidFill>
              <a:schemeClr val="tx1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9F0B35C1-954C-324E-AF25-D776A38C465E}"/>
              </a:ext>
            </a:extLst>
          </p:cNvPr>
          <p:cNvCxnSpPr/>
          <p:nvPr/>
        </p:nvCxnSpPr>
        <p:spPr>
          <a:xfrm flipH="1">
            <a:off x="9824224" y="1839950"/>
            <a:ext cx="579864" cy="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CC3F2F62-B123-5040-B8F2-985CFC6956DF}"/>
              </a:ext>
            </a:extLst>
          </p:cNvPr>
          <p:cNvCxnSpPr/>
          <p:nvPr/>
        </p:nvCxnSpPr>
        <p:spPr>
          <a:xfrm flipH="1">
            <a:off x="9809359" y="2159619"/>
            <a:ext cx="579864" cy="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07C5D80-8579-6D44-86EB-F3EB1904D3D7}"/>
              </a:ext>
            </a:extLst>
          </p:cNvPr>
          <p:cNvSpPr txBox="1"/>
          <p:nvPr/>
        </p:nvSpPr>
        <p:spPr>
          <a:xfrm>
            <a:off x="10426391" y="1572324"/>
            <a:ext cx="906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ASHG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2D5981E-A6CC-AE4B-9B08-74A9E28F4FA6}"/>
              </a:ext>
            </a:extLst>
          </p:cNvPr>
          <p:cNvSpPr txBox="1"/>
          <p:nvPr/>
        </p:nvSpPr>
        <p:spPr>
          <a:xfrm>
            <a:off x="10422677" y="1947750"/>
            <a:ext cx="1527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ASHG2019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20D96A7-8EF6-E34C-A5B7-36A003B29855}"/>
              </a:ext>
            </a:extLst>
          </p:cNvPr>
          <p:cNvSpPr txBox="1"/>
          <p:nvPr/>
        </p:nvSpPr>
        <p:spPr>
          <a:xfrm>
            <a:off x="10135055" y="3124905"/>
            <a:ext cx="185634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Active until end of October</a:t>
            </a:r>
          </a:p>
          <a:p>
            <a:pPr algn="ctr"/>
            <a:endParaRPr lang="en-US" sz="2200" dirty="0"/>
          </a:p>
          <a:p>
            <a:pPr algn="ctr"/>
            <a:r>
              <a:rPr lang="en-US" sz="2200" dirty="0"/>
              <a:t>Individual registration thereafter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93183E08-B1CD-AE43-809F-D7C495231F0D}"/>
              </a:ext>
            </a:extLst>
          </p:cNvPr>
          <p:cNvCxnSpPr>
            <a:cxnSpLocks/>
            <a:stCxn id="3" idx="0"/>
          </p:cNvCxnSpPr>
          <p:nvPr/>
        </p:nvCxnSpPr>
        <p:spPr>
          <a:xfrm flipH="1" flipV="1">
            <a:off x="11051931" y="2445079"/>
            <a:ext cx="11298" cy="679826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297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6FE15750-2E12-C84A-AC07-987C7D2454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err="1"/>
              <a:t>CanRisk</a:t>
            </a:r>
            <a:r>
              <a:rPr lang="en-US" sz="2400" dirty="0"/>
              <a:t> tool     https://</a:t>
            </a:r>
            <a:r>
              <a:rPr lang="en-US" sz="2400" dirty="0" err="1"/>
              <a:t>canrisk.org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BA91A1EB-D50D-EB4D-9156-7A76733F8F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30" y="1315844"/>
            <a:ext cx="9466193" cy="4739268"/>
          </a:xfrm>
        </p:spPr>
      </p:pic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A0E84F8F-9AFB-4741-A194-69400F23A772}"/>
              </a:ext>
            </a:extLst>
          </p:cNvPr>
          <p:cNvCxnSpPr/>
          <p:nvPr/>
        </p:nvCxnSpPr>
        <p:spPr>
          <a:xfrm flipH="1" flipV="1">
            <a:off x="5586761" y="2955073"/>
            <a:ext cx="4995746" cy="512956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E31232FB-8848-7643-B70D-4515A597CF97}"/>
              </a:ext>
            </a:extLst>
          </p:cNvPr>
          <p:cNvCxnSpPr>
            <a:cxnSpLocks/>
          </p:cNvCxnSpPr>
          <p:nvPr/>
        </p:nvCxnSpPr>
        <p:spPr>
          <a:xfrm flipH="1" flipV="1">
            <a:off x="7672039" y="1661530"/>
            <a:ext cx="3178098" cy="1483116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5483AB4-D32E-E54E-8A80-113F37BFE6DD}"/>
              </a:ext>
            </a:extLst>
          </p:cNvPr>
          <p:cNvSpPr txBox="1"/>
          <p:nvPr/>
        </p:nvSpPr>
        <p:spPr>
          <a:xfrm>
            <a:off x="10561355" y="3077739"/>
            <a:ext cx="105670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00" dirty="0"/>
              <a:t>Start </a:t>
            </a:r>
          </a:p>
          <a:p>
            <a:pPr algn="ctr"/>
            <a:r>
              <a:rPr lang="en-US" sz="2300" dirty="0"/>
              <a:t>session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FC436CF6-9F59-9147-A10B-0D07C5D8F973}"/>
              </a:ext>
            </a:extLst>
          </p:cNvPr>
          <p:cNvCxnSpPr>
            <a:cxnSpLocks/>
          </p:cNvCxnSpPr>
          <p:nvPr/>
        </p:nvCxnSpPr>
        <p:spPr>
          <a:xfrm flipH="1" flipV="1">
            <a:off x="8854068" y="1661530"/>
            <a:ext cx="1889315" cy="708105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B44BB8F-386C-F04C-BEA7-FF9306BFEFAA}"/>
              </a:ext>
            </a:extLst>
          </p:cNvPr>
          <p:cNvSpPr txBox="1"/>
          <p:nvPr/>
        </p:nvSpPr>
        <p:spPr>
          <a:xfrm>
            <a:off x="10743382" y="1909073"/>
            <a:ext cx="89640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00" dirty="0"/>
              <a:t>Quick</a:t>
            </a:r>
          </a:p>
          <a:p>
            <a:pPr algn="ctr"/>
            <a:r>
              <a:rPr lang="en-US" sz="2300" dirty="0"/>
              <a:t>Guide</a:t>
            </a:r>
          </a:p>
        </p:txBody>
      </p:sp>
    </p:spTree>
    <p:extLst>
      <p:ext uri="{BB962C8B-B14F-4D97-AF65-F5344CB8AC3E}">
        <p14:creationId xmlns:p14="http://schemas.microsoft.com/office/powerpoint/2010/main" val="1440532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59EA20C7-BD9A-F84E-9C92-A66747AB0D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CanRisk</a:t>
            </a:r>
            <a:r>
              <a:rPr lang="en-US" dirty="0"/>
              <a:t>: Quick guide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C94F5F10-953E-A749-A461-E6A6FD5B16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869" y="1260088"/>
            <a:ext cx="9419943" cy="4783873"/>
          </a:xfrm>
        </p:spPr>
      </p:pic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D5012C57-7BEC-374C-93ED-84D49AA577F3}"/>
              </a:ext>
            </a:extLst>
          </p:cNvPr>
          <p:cNvCxnSpPr/>
          <p:nvPr/>
        </p:nvCxnSpPr>
        <p:spPr>
          <a:xfrm flipV="1">
            <a:off x="1393902" y="1996068"/>
            <a:ext cx="3523786" cy="245327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DD5101B-F93E-EF4C-A3A7-F995D06E76A2}"/>
              </a:ext>
            </a:extLst>
          </p:cNvPr>
          <p:cNvSpPr txBox="1"/>
          <p:nvPr/>
        </p:nvSpPr>
        <p:spPr>
          <a:xfrm>
            <a:off x="0" y="2241395"/>
            <a:ext cx="1900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Essential field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6B5AE147-8B06-EC42-A3B4-54F518F9F73C}"/>
              </a:ext>
            </a:extLst>
          </p:cNvPr>
          <p:cNvCxnSpPr>
            <a:cxnSpLocks/>
          </p:cNvCxnSpPr>
          <p:nvPr/>
        </p:nvCxnSpPr>
        <p:spPr>
          <a:xfrm>
            <a:off x="1776248" y="4435367"/>
            <a:ext cx="772641" cy="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F79B1A5-D01C-7542-9B38-8C837C35BBD6}"/>
              </a:ext>
            </a:extLst>
          </p:cNvPr>
          <p:cNvSpPr txBox="1"/>
          <p:nvPr/>
        </p:nvSpPr>
        <p:spPr>
          <a:xfrm>
            <a:off x="78825" y="4022899"/>
            <a:ext cx="2293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Completed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sections in green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760F8149-2259-B848-BD83-1ED7248BB252}"/>
              </a:ext>
            </a:extLst>
          </p:cNvPr>
          <p:cNvCxnSpPr>
            <a:cxnSpLocks/>
          </p:cNvCxnSpPr>
          <p:nvPr/>
        </p:nvCxnSpPr>
        <p:spPr>
          <a:xfrm>
            <a:off x="1765738" y="5722882"/>
            <a:ext cx="772641" cy="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555DE33-3B38-9742-8AF8-6360DF979226}"/>
              </a:ext>
            </a:extLst>
          </p:cNvPr>
          <p:cNvSpPr txBox="1"/>
          <p:nvPr/>
        </p:nvSpPr>
        <p:spPr>
          <a:xfrm>
            <a:off x="231223" y="5299901"/>
            <a:ext cx="1629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Run risk calculation</a:t>
            </a:r>
          </a:p>
        </p:txBody>
      </p:sp>
    </p:spTree>
    <p:extLst>
      <p:ext uri="{BB962C8B-B14F-4D97-AF65-F5344CB8AC3E}">
        <p14:creationId xmlns:p14="http://schemas.microsoft.com/office/powerpoint/2010/main" val="319526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998EBCBD-B2BA-DA4C-86BA-89F973AB50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Example: Family 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6FB13AA7-41EF-DA42-9C37-1F5BF1031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6" y="1476920"/>
            <a:ext cx="6529973" cy="4093563"/>
          </a:xfr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F45AEEC-E391-7A4A-B647-A0B76844288F}"/>
              </a:ext>
            </a:extLst>
          </p:cNvPr>
          <p:cNvSpPr/>
          <p:nvPr/>
        </p:nvSpPr>
        <p:spPr>
          <a:xfrm>
            <a:off x="5486404" y="2848303"/>
            <a:ext cx="1062764" cy="1393497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54343D1-F420-3B43-9373-E7E785A38035}"/>
              </a:ext>
            </a:extLst>
          </p:cNvPr>
          <p:cNvSpPr txBox="1"/>
          <p:nvPr/>
        </p:nvSpPr>
        <p:spPr>
          <a:xfrm>
            <a:off x="6789682" y="1169429"/>
            <a:ext cx="5444183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Date of birth: 01/01/1979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Country: USA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Height: 173cm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Weight: 65kg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Alcohol: 1 glass wine daily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Age at menarche: 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No oral contraceptives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Still having periods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No hormone replacement therapy (HRT)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Children: 1 daughter, born 2005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No mammograms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No other medical history (ignore section)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No PRS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i="1" dirty="0">
                <a:solidFill>
                  <a:schemeClr val="accent1">
                    <a:lumMod val="50000"/>
                  </a:schemeClr>
                </a:solidFill>
              </a:rPr>
              <a:t>CHEK2 </a:t>
            </a: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+</a:t>
            </a:r>
            <a:r>
              <a:rPr lang="en-US" sz="2300" dirty="0" err="1">
                <a:solidFill>
                  <a:schemeClr val="accent1">
                    <a:lumMod val="50000"/>
                  </a:schemeClr>
                </a:solidFill>
              </a:rPr>
              <a:t>ve</a:t>
            </a:r>
            <a:endParaRPr lang="en-US" sz="2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6A417B1-B60D-C846-A549-47D34D52F0DB}"/>
              </a:ext>
            </a:extLst>
          </p:cNvPr>
          <p:cNvSpPr txBox="1"/>
          <p:nvPr/>
        </p:nvSpPr>
        <p:spPr>
          <a:xfrm>
            <a:off x="5571068" y="3852331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CHEK2</a:t>
            </a:r>
            <a:r>
              <a:rPr lang="en-US" b="1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70684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2679</TotalTime>
  <Words>1301</Words>
  <Application>Microsoft Macintosh PowerPoint</Application>
  <PresentationFormat>Custom</PresentationFormat>
  <Paragraphs>229</Paragraphs>
  <Slides>25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Custom Design</vt:lpstr>
      <vt:lpstr>Chart</vt:lpstr>
      <vt:lpstr>BOADICEA: Comprehensive breast cancer risk prediction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UIS, University of Cambridge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Suvi Roberts</dc:creator>
  <cp:lastModifiedBy>Antonis Antoniou</cp:lastModifiedBy>
  <cp:revision>104</cp:revision>
  <dcterms:created xsi:type="dcterms:W3CDTF">2017-09-14T13:39:33Z</dcterms:created>
  <dcterms:modified xsi:type="dcterms:W3CDTF">2019-10-18T14:30:47Z</dcterms:modified>
</cp:coreProperties>
</file>